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4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F420620-FEF7-2845-B98D-EF861B6BD3F9}" type="datetimeFigureOut">
              <a:rPr lang="en-US" smtClean="0"/>
              <a:t>7/22/15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432987B4-41BB-A44C-A660-FE3A26DA7DE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  <p:sldLayoutId id="214748371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4565" y="621981"/>
            <a:ext cx="3498855" cy="22417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How Well are Kenya and Zimbabwe Implementing the Maputo Protocol?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1307" y="4685093"/>
            <a:ext cx="8280625" cy="1162582"/>
          </a:xfrm>
        </p:spPr>
        <p:txBody>
          <a:bodyPr>
            <a:noAutofit/>
          </a:bodyPr>
          <a:lstStyle/>
          <a:p>
            <a:pPr algn="ctr"/>
            <a:r>
              <a:rPr lang="en-US" sz="25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Lessons Learned from Grassroots Organizations in Kenya and Zimbabwe</a:t>
            </a:r>
            <a:endParaRPr lang="en-US" sz="2500" b="1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39351" y="5672341"/>
            <a:ext cx="3869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By Tanya Sukhija, Esq.</a:t>
            </a:r>
          </a:p>
        </p:txBody>
      </p:sp>
    </p:spTree>
    <p:extLst>
      <p:ext uri="{BB962C8B-B14F-4D97-AF65-F5344CB8AC3E}">
        <p14:creationId xmlns:p14="http://schemas.microsoft.com/office/powerpoint/2010/main" val="4005586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 smtClean="0"/>
              <a:t>Overview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981200"/>
            <a:ext cx="8157954" cy="4144963"/>
          </a:xfrm>
        </p:spPr>
        <p:txBody>
          <a:bodyPr/>
          <a:lstStyle/>
          <a:p>
            <a:r>
              <a:rPr lang="en-US" sz="3000" dirty="0" smtClean="0"/>
              <a:t>VAWG in Kenya</a:t>
            </a:r>
          </a:p>
          <a:p>
            <a:pPr lvl="1"/>
            <a:r>
              <a:rPr lang="en-US" sz="2500" dirty="0" smtClean="0"/>
              <a:t>Female Genital Mutilation (FGM) &amp; Child Marriage</a:t>
            </a:r>
          </a:p>
          <a:p>
            <a:pPr lvl="1"/>
            <a:r>
              <a:rPr lang="en-US" sz="2500" dirty="0" smtClean="0"/>
              <a:t>Sexual Violence, Especially </a:t>
            </a:r>
            <a:r>
              <a:rPr lang="en-US" sz="2500" dirty="0"/>
              <a:t>A</a:t>
            </a:r>
            <a:r>
              <a:rPr lang="en-US" sz="2500" dirty="0" smtClean="0"/>
              <a:t>gainst Girls</a:t>
            </a:r>
          </a:p>
          <a:p>
            <a:pPr marL="228600" lvl="1" indent="0">
              <a:buNone/>
            </a:pPr>
            <a:endParaRPr lang="en-US" dirty="0" smtClean="0"/>
          </a:p>
          <a:p>
            <a:r>
              <a:rPr lang="en-US" sz="3000" dirty="0" smtClean="0"/>
              <a:t>Discrimination Against Women in Zimbabwe </a:t>
            </a:r>
          </a:p>
          <a:p>
            <a:pPr lvl="1"/>
            <a:r>
              <a:rPr lang="en-US" sz="2500" dirty="0" smtClean="0"/>
              <a:t>Access to Abortion in Cases of Rape</a:t>
            </a:r>
          </a:p>
          <a:p>
            <a:pPr lvl="1"/>
            <a:r>
              <a:rPr lang="en-US" sz="2500" dirty="0" smtClean="0"/>
              <a:t>Discriminatory Application of Loitering Law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8893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FGM &amp; Child Marriage in Kenya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957" y="1385134"/>
            <a:ext cx="8230043" cy="491243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Has Kenya Done to Implement the Maputo           Protocol with Regard to FGM? </a:t>
            </a:r>
          </a:p>
          <a:p>
            <a:pPr marL="684213" lvl="3">
              <a:tabLst>
                <a:tab pos="688975" algn="l"/>
              </a:tabLst>
            </a:pPr>
            <a:r>
              <a:rPr lang="en-US" sz="2000" dirty="0" smtClean="0"/>
              <a:t>Children’s Act</a:t>
            </a:r>
          </a:p>
          <a:p>
            <a:pPr marL="684213" lvl="3">
              <a:tabLst>
                <a:tab pos="688975" algn="l"/>
              </a:tabLst>
            </a:pPr>
            <a:r>
              <a:rPr lang="en-US" sz="2000" dirty="0" smtClean="0"/>
              <a:t>Prohibition of FGM Act</a:t>
            </a:r>
          </a:p>
          <a:p>
            <a:pPr marL="1143000" lvl="3">
              <a:buFont typeface="Courier New"/>
              <a:buChar char="o"/>
              <a:tabLst>
                <a:tab pos="1147763" algn="l"/>
              </a:tabLst>
            </a:pPr>
            <a:r>
              <a:rPr lang="en-US" sz="2000" dirty="0" smtClean="0"/>
              <a:t>Anti-</a:t>
            </a:r>
            <a:r>
              <a:rPr lang="en-US" sz="2000" dirty="0"/>
              <a:t>FGM </a:t>
            </a:r>
            <a:r>
              <a:rPr lang="en-US" sz="2000" dirty="0" smtClean="0"/>
              <a:t>Board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  <a:tabLst>
                <a:tab pos="688975" algn="l"/>
              </a:tabLst>
            </a:pPr>
            <a:r>
              <a:rPr lang="en-US" sz="2000" dirty="0" smtClean="0"/>
              <a:t>Prosecution </a:t>
            </a:r>
            <a:r>
              <a:rPr lang="en-US" sz="2000" dirty="0"/>
              <a:t>Anti-FGM </a:t>
            </a:r>
            <a:r>
              <a:rPr lang="en-US" sz="2000" dirty="0" smtClean="0"/>
              <a:t>Units</a:t>
            </a:r>
          </a:p>
          <a:p>
            <a:pPr lvl="0">
              <a:buClr>
                <a:srgbClr val="663366"/>
              </a:buClr>
            </a:pPr>
            <a:r>
              <a:rPr lang="en-US" sz="2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How is Kenya Failing? 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Lack of Awareness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Lack of Coordinated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R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esponses to Cases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Poor Collection of Evidence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Lack of Capacity </a:t>
            </a:r>
          </a:p>
          <a:p>
            <a:pPr marL="684213" lvl="3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Mitigation of Charges </a:t>
            </a:r>
          </a:p>
          <a:p>
            <a:pPr marL="228600" lvl="1" indent="0">
              <a:buClr>
                <a:srgbClr val="663366"/>
              </a:buClr>
              <a:buNone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685800" lvl="3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2010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Sexual Violence in Kenya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18548"/>
            <a:ext cx="7556313" cy="4707616"/>
          </a:xfrm>
        </p:spPr>
        <p:txBody>
          <a:bodyPr/>
          <a:lstStyle/>
          <a:p>
            <a:r>
              <a:rPr lang="en-US" sz="2200" dirty="0" smtClean="0"/>
              <a:t>What Has Kenya Done to Implement </a:t>
            </a:r>
            <a:r>
              <a:rPr lang="en-US" sz="2200" dirty="0"/>
              <a:t>P</a:t>
            </a:r>
            <a:r>
              <a:rPr lang="en-US" sz="2200" dirty="0" smtClean="0"/>
              <a:t>rovisions of the Protocol with Regard to Sexual </a:t>
            </a:r>
            <a:r>
              <a:rPr lang="en-US" sz="2200" dirty="0"/>
              <a:t>V</a:t>
            </a:r>
            <a:r>
              <a:rPr lang="en-US" sz="2200" dirty="0" smtClean="0"/>
              <a:t>iolence? </a:t>
            </a:r>
          </a:p>
          <a:p>
            <a:pPr marL="687388" lvl="1"/>
            <a:r>
              <a:rPr lang="en-US" sz="2000" dirty="0" smtClean="0"/>
              <a:t>Sexual Offences Act</a:t>
            </a:r>
          </a:p>
          <a:p>
            <a:pPr marL="687388" lvl="1"/>
            <a:r>
              <a:rPr lang="en-US" sz="2000" dirty="0" smtClean="0"/>
              <a:t>Guidelines on Management of Sexual Violence</a:t>
            </a:r>
          </a:p>
          <a:p>
            <a:pPr marL="687388" lvl="1"/>
            <a:r>
              <a:rPr lang="en-US" sz="2000" dirty="0" smtClean="0"/>
              <a:t>Positive Court Judgment in 160 Girls Case </a:t>
            </a:r>
          </a:p>
          <a:p>
            <a:pPr lvl="0">
              <a:buClr>
                <a:srgbClr val="663366"/>
              </a:buClr>
            </a:pPr>
            <a:r>
              <a:rPr lang="en-US" sz="2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How is Kenya failing? Case Studies: </a:t>
            </a:r>
          </a:p>
          <a:p>
            <a:pPr marL="687388" lvl="1"/>
            <a:r>
              <a:rPr lang="en-US" sz="2000" dirty="0" smtClean="0"/>
              <a:t>160 </a:t>
            </a:r>
            <a:r>
              <a:rPr lang="en-US" sz="2000" dirty="0"/>
              <a:t>Girls Case </a:t>
            </a:r>
          </a:p>
          <a:p>
            <a:pPr marL="687388" lvl="1"/>
            <a:r>
              <a:rPr lang="en-US" sz="2000" dirty="0" smtClean="0"/>
              <a:t>Gang Rape in Liz Case</a:t>
            </a:r>
          </a:p>
          <a:p>
            <a:pPr marL="228600" lvl="1" indent="0">
              <a:buNone/>
            </a:pPr>
            <a:endParaRPr lang="en-US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401638" lvl="2">
              <a:buClr>
                <a:srgbClr val="663366"/>
              </a:buClr>
              <a:buFont typeface="Wingdings" charset="2"/>
              <a:buChar char="Ø"/>
            </a:pPr>
            <a:r>
              <a:rPr lang="en-US" sz="2500" dirty="0" smtClean="0">
                <a:solidFill>
                  <a:schemeClr val="accent1"/>
                </a:solidFill>
              </a:rPr>
              <a:t>There is a Lack of Willingness to Protect the Human </a:t>
            </a:r>
            <a:r>
              <a:rPr lang="en-US" sz="2500" dirty="0">
                <a:solidFill>
                  <a:schemeClr val="accent1"/>
                </a:solidFill>
              </a:rPr>
              <a:t>R</a:t>
            </a:r>
            <a:r>
              <a:rPr lang="en-US" sz="2500" dirty="0" smtClean="0">
                <a:solidFill>
                  <a:schemeClr val="accent1"/>
                </a:solidFill>
              </a:rPr>
              <a:t>ights of Women and Girls. </a:t>
            </a:r>
          </a:p>
          <a:p>
            <a:pPr marL="228600" lvl="1" indent="0">
              <a:buClr>
                <a:srgbClr val="663366"/>
              </a:buClr>
              <a:buNone/>
            </a:pPr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346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Access to Abortion in Cases of Rape in Zimbabwe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707" y="2332459"/>
            <a:ext cx="7556313" cy="4144963"/>
          </a:xfrm>
        </p:spPr>
        <p:txBody>
          <a:bodyPr>
            <a:normAutofit/>
          </a:bodyPr>
          <a:lstStyle/>
          <a:p>
            <a:r>
              <a:rPr lang="en-US" sz="2500" dirty="0" smtClean="0"/>
              <a:t>What Has Zimbabwe Done to Implement the Maputo Protocol?</a:t>
            </a:r>
          </a:p>
          <a:p>
            <a:pPr marL="687388" lvl="1"/>
            <a:r>
              <a:rPr lang="en-US" sz="2000" dirty="0" smtClean="0"/>
              <a:t>Termination of Pregnancy Act</a:t>
            </a:r>
          </a:p>
          <a:p>
            <a:pPr lvl="1"/>
            <a:endParaRPr lang="en-US" dirty="0" smtClean="0"/>
          </a:p>
          <a:p>
            <a:pPr lvl="0">
              <a:buClr>
                <a:srgbClr val="663366"/>
              </a:buClr>
            </a:pPr>
            <a:r>
              <a:rPr lang="en-US" sz="25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How is Zimbabwe Failing?</a:t>
            </a:r>
          </a:p>
          <a:p>
            <a:pPr marL="687388" lvl="1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Case Study: </a:t>
            </a:r>
            <a:r>
              <a:rPr lang="en-US" sz="20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Mildred </a:t>
            </a:r>
            <a:r>
              <a:rPr lang="en-US" sz="2000" i="1" dirty="0" err="1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Mapingure</a:t>
            </a:r>
            <a:r>
              <a:rPr lang="en-US" sz="2000" i="1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 v. The Minister of Home Affairs</a:t>
            </a:r>
          </a:p>
          <a:p>
            <a:pPr marL="687388" lvl="1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In Practice, the Termination of Pregnancy Act Fails to Protect the Right to Access </a:t>
            </a:r>
            <a:r>
              <a:rPr lang="en-US" sz="2000" dirty="0">
                <a:solidFill>
                  <a:prstClr val="black">
                    <a:lumMod val="65000"/>
                    <a:lumOff val="35000"/>
                  </a:prstClr>
                </a:solidFill>
              </a:rPr>
              <a:t>A</a:t>
            </a: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bortion in Cases of Rape.</a:t>
            </a:r>
            <a:endParaRPr lang="en-US" sz="2000" dirty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5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Discrimination Against Women in Zimbabwe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172" y="2278420"/>
            <a:ext cx="7556313" cy="414496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What Has Zimbabwe Done to Implement the Protocol in Terms of Eliminating </a:t>
            </a:r>
            <a:r>
              <a:rPr lang="en-US" sz="2200" dirty="0"/>
              <a:t>D</a:t>
            </a:r>
            <a:r>
              <a:rPr lang="en-US" sz="2200" dirty="0" smtClean="0"/>
              <a:t>iscrimination </a:t>
            </a:r>
            <a:r>
              <a:rPr lang="en-US" sz="2200" dirty="0"/>
              <a:t>A</a:t>
            </a:r>
            <a:r>
              <a:rPr lang="en-US" sz="2200" dirty="0" smtClean="0"/>
              <a:t>gainst </a:t>
            </a:r>
            <a:r>
              <a:rPr lang="en-US" sz="2200" dirty="0"/>
              <a:t>W</a:t>
            </a:r>
            <a:r>
              <a:rPr lang="en-US" sz="2200" dirty="0" smtClean="0"/>
              <a:t>omen? </a:t>
            </a:r>
          </a:p>
          <a:p>
            <a:pPr marL="687388" lvl="1"/>
            <a:r>
              <a:rPr lang="en-US" sz="2000" dirty="0" smtClean="0"/>
              <a:t>New Constitution in 2013</a:t>
            </a:r>
          </a:p>
          <a:p>
            <a:pPr marL="228600" lvl="1" indent="0">
              <a:buNone/>
            </a:pPr>
            <a:endParaRPr lang="en-US" sz="2000" dirty="0" smtClean="0"/>
          </a:p>
          <a:p>
            <a:pPr lvl="0">
              <a:buClr>
                <a:srgbClr val="663366"/>
              </a:buClr>
            </a:pPr>
            <a:r>
              <a:rPr lang="en-US" sz="2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How is Zimbabwe Failing? </a:t>
            </a:r>
          </a:p>
          <a:p>
            <a:pPr marL="687388" lvl="1">
              <a:buClr>
                <a:srgbClr val="663366">
                  <a:lumMod val="60000"/>
                  <a:lumOff val="40000"/>
                </a:srgbClr>
              </a:buClr>
            </a:pPr>
            <a:r>
              <a:rPr lang="en-US" sz="20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Discriminatory Application of Loitering Law</a:t>
            </a:r>
          </a:p>
          <a:p>
            <a:pPr marL="228600" lvl="1" indent="0">
              <a:buClr>
                <a:srgbClr val="663366">
                  <a:lumMod val="60000"/>
                  <a:lumOff val="40000"/>
                </a:srgbClr>
              </a:buClr>
              <a:buNone/>
            </a:pPr>
            <a:endParaRPr lang="en-US" sz="2000" dirty="0" smtClean="0">
              <a:solidFill>
                <a:prstClr val="black">
                  <a:lumMod val="65000"/>
                  <a:lumOff val="35000"/>
                </a:prstClr>
              </a:solidFill>
            </a:endParaRPr>
          </a:p>
          <a:p>
            <a:pPr lvl="0">
              <a:buClr>
                <a:srgbClr val="663366"/>
              </a:buClr>
            </a:pPr>
            <a:r>
              <a:rPr lang="en-US" sz="2200" dirty="0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Related VAW Issues</a:t>
            </a:r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617083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101</TotalTime>
  <Words>288</Words>
  <Application>Microsoft Macintosh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How Well are Kenya and Zimbabwe Implementing the Maputo Protocol?  </vt:lpstr>
      <vt:lpstr>Overview</vt:lpstr>
      <vt:lpstr>FGM &amp; Child Marriage in Kenya</vt:lpstr>
      <vt:lpstr>Sexual Violence in Kenya</vt:lpstr>
      <vt:lpstr>Access to Abortion in Cases of Rape in Zimbabwe</vt:lpstr>
      <vt:lpstr>Discrimination Against Women in Zimbabwe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Well are Kenya and Zimbabwe Implementing the Maputo Protocol?</dc:title>
  <dc:creator>Tanya Sukhija</dc:creator>
  <cp:lastModifiedBy>Rachel</cp:lastModifiedBy>
  <cp:revision>9</cp:revision>
  <dcterms:created xsi:type="dcterms:W3CDTF">2014-05-19T23:52:25Z</dcterms:created>
  <dcterms:modified xsi:type="dcterms:W3CDTF">2015-07-22T21:33:25Z</dcterms:modified>
</cp:coreProperties>
</file>